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914400" y="1371600"/>
            <a:ext cx="7315200" cy="4114800"/>
          </a:xfrm>
          <a:prstGeom prst="roundRect">
            <a:avLst/>
          </a:prstGeom>
          <a:solidFill>
            <a:srgbClr val="1E1E2D"/>
          </a:solidFill>
          <a:ln w="25400">
            <a:solidFill>
              <a:srgbClr val="9696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2011680"/>
            <a:ext cx="6400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</a:defRPr>
            </a:pPr>
            <a:r>
              <a:t>SEVENDYNE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3017520"/>
            <a:ext cx="6400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C8C8DC"/>
                </a:solidFill>
              </a:defRPr>
            </a:pPr>
            <a:r>
              <a:t>India Payroll, Compliance &amp; Tech Since 2016</a:t>
            </a:r>
          </a:p>
          <a:p/>
          <a:p>
            <a:r>
              <a:t>International clients worldwide · Payroll · GST/TDS/PF/ESIC · EOR &amp; teams · Kochi, Kerala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274320" y="274320"/>
            <a:ext cx="8595360" cy="6309360"/>
          </a:xfrm>
          <a:prstGeom prst="roundRect">
            <a:avLst/>
          </a:prstGeom>
          <a:solidFill>
            <a:srgbClr val="1E1E2D"/>
          </a:solidFill>
          <a:ln w="12700">
            <a:solidFill>
              <a:srgbClr val="6464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78638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Public Pricing (3 tiers)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2011680"/>
            <a:ext cx="7315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Workforce: 5% / 10% / 15% of gross monthly payroll — see sevendyne.com/pricing/#three-tiers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Total Cost = Staff Salary + Management Fee; statutory pass-throughs are yours; we execute per agreed scope.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Software projects: milestone quotes — sevendyne.com/pricing/#software-note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We confirm tier and written scope after discovery before kickoff.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274320" y="274320"/>
            <a:ext cx="8595360" cy="6309360"/>
          </a:xfrm>
          <a:prstGeom prst="roundRect">
            <a:avLst/>
          </a:prstGeom>
          <a:solidFill>
            <a:srgbClr val="1E1E2D"/>
          </a:solidFill>
          <a:ln w="12700">
            <a:solidFill>
              <a:srgbClr val="6464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78638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Why Sevendyne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2011680"/>
            <a:ext cx="7315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Since 2016 — small, founder‑led team focused on long‑term relationships instead of quick wins.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Integrated model — compliance &amp; payroll first, then EOR teams, apps, and training.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Operational stability — predictable month‑end routines, clear documentation, and a single point of contact.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Honest scope — we only offer what we already run in reality and will say if we are not the right fit.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274320" y="274320"/>
            <a:ext cx="8595360" cy="6309360"/>
          </a:xfrm>
          <a:prstGeom prst="roundRect">
            <a:avLst/>
          </a:prstGeom>
          <a:solidFill>
            <a:srgbClr val="1E1E2D"/>
          </a:solidFill>
          <a:ln w="12700">
            <a:solidFill>
              <a:srgbClr val="6464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78638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Next Steps &amp; Contact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2011680"/>
            <a:ext cx="7315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600">
                <a:solidFill>
                  <a:srgbClr val="DCDCE6"/>
                </a:solidFill>
              </a:defRPr>
            </a:pPr>
            <a:r>
              <a:t>Book a 30‑minute discovery call: calendly.com/sevendyne/30min</a:t>
            </a:r>
          </a:p>
          <a:p>
            <a:pPr>
              <a:spcAft>
                <a:spcPts val="600"/>
              </a:spcAft>
              <a:defRPr sz="1600">
                <a:solidFill>
                  <a:srgbClr val="DCDCE6"/>
                </a:solidFill>
              </a:defRPr>
            </a:pPr>
            <a:r>
              <a:t>Share a short brief: hr@sevendyne.com · sevendyne.com/contact</a:t>
            </a:r>
          </a:p>
          <a:p>
            <a:pPr>
              <a:spcAft>
                <a:spcPts val="600"/>
              </a:spcAft>
              <a:defRPr sz="1600">
                <a:solidFill>
                  <a:srgbClr val="DCDCE6"/>
                </a:solidFill>
              </a:defRPr>
            </a:pPr>
            <a:r>
              <a:t>LinkedIn: linkedin.com/company/seven7dyne</a:t>
            </a:r>
          </a:p>
          <a:p>
            <a:pPr>
              <a:spcAft>
                <a:spcPts val="600"/>
              </a:spcAft>
              <a:defRPr sz="1600">
                <a:solidFill>
                  <a:srgbClr val="DCDCE6"/>
                </a:solidFill>
              </a:defRPr>
            </a:pPr>
            <a:r>
              <a:t>Office: Mayur Business Centre, Chittoor Road, Pullepady Jn, Ernakulam – 682035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274320" y="274320"/>
            <a:ext cx="8595360" cy="6309360"/>
          </a:xfrm>
          <a:prstGeom prst="roundRect">
            <a:avLst/>
          </a:prstGeom>
          <a:solidFill>
            <a:srgbClr val="1E1E2D"/>
          </a:solidFill>
          <a:ln w="12700">
            <a:solidFill>
              <a:srgbClr val="6464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78638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Service Overview (priority order)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2011680"/>
            <a:ext cx="7315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1 · Payroll &amp; Indian statutory compliance — salary runs, GST (GSTR-1/3B), TDS (24Q/26Q), PF/ESIC, PT, MCA timelines, Zoho Books — aligned to the 5% / 10% / 15% public tiers.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2 · Team Building &amp; EOR — India squads (often 2–10); we recruit, employ where required, run payroll/compliance.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3 · Custom App Development — web, mobile, desktop, dashboards; Laravel, Vue, Python, C++/Qt, Spree, Zoho/OpenAI; milestones scoped after discovery (sevendyne.com/services/app-development/).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4 · IT Skills Training — practical training for interns and client teams; scoped per programme.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274320" y="274320"/>
            <a:ext cx="8595360" cy="6309360"/>
          </a:xfrm>
          <a:prstGeom prst="roundRect">
            <a:avLst/>
          </a:prstGeom>
          <a:solidFill>
            <a:srgbClr val="1E1E2D"/>
          </a:solidFill>
          <a:ln w="12700">
            <a:solidFill>
              <a:srgbClr val="6464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78638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India Statutory Compliance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2011680"/>
            <a:ext cx="7315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GST — GSTR-1 / GSTR-3B; reconciliation with books.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TDS — salary (24Q) and vendors (26Q) where applicable.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PF &amp; ESIC — monthly challans and returns for eligible staff.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Professional Tax, MCA/ROC annual filings (with your CS), ITR support with your CA.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Compliance execution sits inside the tier you confirm (5% / 10% / 15%) — no separate published compliance add-on menu: sevendyne.com/pricing/#three-tiers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274320" y="274320"/>
            <a:ext cx="8595360" cy="6309360"/>
          </a:xfrm>
          <a:prstGeom prst="roundRect">
            <a:avLst/>
          </a:prstGeom>
          <a:solidFill>
            <a:srgbClr val="1E1E2D"/>
          </a:solidFill>
          <a:ln w="12700">
            <a:solidFill>
              <a:srgbClr val="6464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78638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Workforce model (3 tiers)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2011680"/>
            <a:ext cx="7315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Total Cost = Staff Salary + Management Fee — no hidden setup or per-transaction payroll fees on the public model.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5% — compliance &amp; payroll for foreign companies paying independent consultants in India.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10% — full managed HR &amp; payroll for domestic Indian firms or foreign entities with India presence.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15% — full EOR for global companies without an India entity.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Details: sevendyne.com/workforce · sevendyne.com/pricing/#three-tiers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274320" y="274320"/>
            <a:ext cx="8595360" cy="6309360"/>
          </a:xfrm>
          <a:prstGeom prst="roundRect">
            <a:avLst/>
          </a:prstGeom>
          <a:solidFill>
            <a:srgbClr val="1E1E2D"/>
          </a:solidFill>
          <a:ln w="12700">
            <a:solidFill>
              <a:srgbClr val="6464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78638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Team Building &amp; EOR Teams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2011680"/>
            <a:ext cx="7315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International clients — UK industrial programme (5-year engagement, since concluded), Germany navigation &amp; app/data teams — India payroll live.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Malaysia, Singapore, Middle East — long-running payroll and team engagements.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Fees usually inside payroll/EOR model — not a separate commission stack.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274320" y="274320"/>
            <a:ext cx="8595360" cy="6309360"/>
          </a:xfrm>
          <a:prstGeom prst="roundRect">
            <a:avLst/>
          </a:prstGeom>
          <a:solidFill>
            <a:srgbClr val="1E1E2D"/>
          </a:solidFill>
          <a:ln w="12700">
            <a:solidFill>
              <a:srgbClr val="6464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78638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Custom App Development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2011680"/>
            <a:ext cx="7315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MVPs and v1 products — scoped as milestones after discovery; not priced as payroll %.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Zoho + OpenAI automation, Spree Commerce, Angular dashboards, C++/Qt systems.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See sevendyne.com/services/app-development/ and sevendyne.com/pricing/#software-note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274320" y="274320"/>
            <a:ext cx="8595360" cy="6309360"/>
          </a:xfrm>
          <a:prstGeom prst="roundRect">
            <a:avLst/>
          </a:prstGeom>
          <a:solidFill>
            <a:srgbClr val="1E1E2D"/>
          </a:solidFill>
          <a:ln w="12700">
            <a:solidFill>
              <a:srgbClr val="6464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78638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IT Skills Training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2011680"/>
            <a:ext cx="7315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Whole‑day or whole‑month programmes on our HRMS, workforce tools, and anonymised client codebases.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Free internship training for selected candidates who clear screening and are willing to work on our platforms.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Client enablement and handover programmes so your team can take over platforms we have built.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Training is production‑focused: real tickets, code reviews, simple documentation, and short demos.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274320" y="274320"/>
            <a:ext cx="8595360" cy="6309360"/>
          </a:xfrm>
          <a:prstGeom prst="roundRect">
            <a:avLst/>
          </a:prstGeom>
          <a:solidFill>
            <a:srgbClr val="1E1E2D"/>
          </a:solidFill>
          <a:ln w="12700">
            <a:solidFill>
              <a:srgbClr val="6464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78638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Selected Portfolio &amp; Case Studies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2011680"/>
            <a:ext cx="7315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Payroll &amp; EOR — Germany app &amp; analytics teams; Sevendyne Employer of Record in India with monthly payroll/HR.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Team Building — UK engineering: PLC/SCADA and SolidWorks engineers on Sevendyne payroll over a 5-year programme (engagement since concluded).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Custom App — AI‑Powered Store Builder: Spree + OpenAI; scraped catalogues to ready‑to‑use stores.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More: restaurant/IoT dashboards, CodeIgniter CRM payments, Laravel property and logistics systems.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274320" y="274320"/>
            <a:ext cx="8595360" cy="6309360"/>
          </a:xfrm>
          <a:prstGeom prst="roundRect">
            <a:avLst/>
          </a:prstGeom>
          <a:solidFill>
            <a:srgbClr val="1E1E2D"/>
          </a:solidFill>
          <a:ln w="12700">
            <a:solidFill>
              <a:srgbClr val="6464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78638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Track Record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2011680"/>
            <a:ext cx="7315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600">
                <a:solidFill>
                  <a:srgbClr val="DCDCE6"/>
                </a:solidFill>
              </a:defRPr>
            </a:pPr>
            <a:r>
              <a:t>20+ employees managed · 10+ teams deployed · 85%+ retention rate.</a:t>
            </a:r>
          </a:p>
          <a:p>
            <a:pPr>
              <a:spcAft>
                <a:spcPts val="600"/>
              </a:spcAft>
              <a:defRPr sz="1600">
                <a:solidFill>
                  <a:srgbClr val="DCDCE6"/>
                </a:solidFill>
              </a:defRPr>
            </a:pPr>
          </a:p>
          <a:p>
            <a:pPr>
              <a:spcAft>
                <a:spcPts val="600"/>
              </a:spcAft>
              <a:defRPr sz="1600">
                <a:solidFill>
                  <a:srgbClr val="DCDCE6"/>
                </a:solidFill>
              </a:defRPr>
            </a:pPr>
            <a:r>
              <a:t>Serving clients across India, Europe, the Middle East, Malaysia, Singapore, and Asia since 2016.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